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8" r:id="rId7"/>
    <p:sldId id="267" r:id="rId8"/>
    <p:sldId id="269" r:id="rId9"/>
    <p:sldId id="270" r:id="rId10"/>
    <p:sldId id="274" r:id="rId11"/>
    <p:sldId id="271" r:id="rId12"/>
    <p:sldId id="272" r:id="rId13"/>
    <p:sldId id="275" r:id="rId14"/>
    <p:sldId id="276" r:id="rId15"/>
    <p:sldId id="278" r:id="rId16"/>
    <p:sldId id="273" r:id="rId17"/>
    <p:sldId id="277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36BD8-C06E-4956-AFEB-95F098159FD4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01559-337F-4059-8A9B-5DBA479F8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221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1559-337F-4059-8A9B-5DBA479F8F45}" type="slidenum">
              <a:rPr lang="hr-HR" smtClean="0"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3F2DDD6-22ED-4FEF-8863-92788D3280A0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1E773F-3AF6-45DB-9FBC-9D7E25968A6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DD6-22ED-4FEF-8863-92788D3280A0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773F-3AF6-45DB-9FBC-9D7E25968A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3F2DDD6-22ED-4FEF-8863-92788D3280A0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21E773F-3AF6-45DB-9FBC-9D7E25968A6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DD6-22ED-4FEF-8863-92788D3280A0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1E773F-3AF6-45DB-9FBC-9D7E25968A6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DD6-22ED-4FEF-8863-92788D3280A0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21E773F-3AF6-45DB-9FBC-9D7E25968A6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F2DDD6-22ED-4FEF-8863-92788D3280A0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1E773F-3AF6-45DB-9FBC-9D7E25968A6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F2DDD6-22ED-4FEF-8863-92788D3280A0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1E773F-3AF6-45DB-9FBC-9D7E25968A6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DD6-22ED-4FEF-8863-92788D3280A0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1E773F-3AF6-45DB-9FBC-9D7E25968A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DD6-22ED-4FEF-8863-92788D3280A0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1E773F-3AF6-45DB-9FBC-9D7E25968A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DDD6-22ED-4FEF-8863-92788D3280A0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1E773F-3AF6-45DB-9FBC-9D7E25968A69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3F2DDD6-22ED-4FEF-8863-92788D3280A0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21E773F-3AF6-45DB-9FBC-9D7E25968A6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F2DDD6-22ED-4FEF-8863-92788D3280A0}" type="datetimeFigureOut">
              <a:rPr lang="hr-HR" smtClean="0"/>
              <a:t>1.3.2021.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1E773F-3AF6-45DB-9FBC-9D7E25968A6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Javni govor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                                                                         </a:t>
            </a:r>
            <a:r>
              <a:rPr lang="hr-HR" sz="1400" dirty="0"/>
              <a:t>Vera Bilandžić, prof.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KOMPOZICIJA GOVORA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b="1" dirty="0"/>
              <a:t>UVOD</a:t>
            </a:r>
          </a:p>
          <a:p>
            <a:r>
              <a:rPr lang="hr-HR" dirty="0"/>
              <a:t>Zaglavak: pozdravljanje, predstavljanje, oslovljavanje</a:t>
            </a:r>
          </a:p>
          <a:p>
            <a:r>
              <a:rPr lang="hr-HR" dirty="0"/>
              <a:t>Predgovor: stvaranje naklonosti prema govorniku, stvaranje zanimanja za temu</a:t>
            </a:r>
          </a:p>
          <a:p>
            <a:r>
              <a:rPr lang="hr-HR" b="1" dirty="0"/>
              <a:t>GLAVNI DIO</a:t>
            </a:r>
          </a:p>
          <a:p>
            <a:r>
              <a:rPr lang="hr-HR" dirty="0"/>
              <a:t>Priča</a:t>
            </a:r>
          </a:p>
          <a:p>
            <a:r>
              <a:rPr lang="hr-HR" dirty="0"/>
              <a:t>Razdioba</a:t>
            </a:r>
          </a:p>
          <a:p>
            <a:r>
              <a:rPr lang="hr-HR" dirty="0"/>
              <a:t>Iznošenje</a:t>
            </a:r>
          </a:p>
          <a:p>
            <a:r>
              <a:rPr lang="hr-HR" dirty="0"/>
              <a:t>Potkrijepe</a:t>
            </a:r>
          </a:p>
          <a:p>
            <a:r>
              <a:rPr lang="hr-HR" dirty="0"/>
              <a:t>Pobijanje</a:t>
            </a:r>
          </a:p>
          <a:p>
            <a:r>
              <a:rPr lang="hr-HR" b="1" dirty="0"/>
              <a:t>ZAKLJUČAK</a:t>
            </a:r>
          </a:p>
          <a:p>
            <a:r>
              <a:rPr lang="hr-HR" dirty="0"/>
              <a:t>Sažetak</a:t>
            </a:r>
          </a:p>
          <a:p>
            <a:r>
              <a:rPr lang="hr-HR" dirty="0"/>
              <a:t>Poziv</a:t>
            </a:r>
          </a:p>
          <a:p>
            <a:r>
              <a:rPr lang="hr-HR" dirty="0"/>
              <a:t>Efektni završetak</a:t>
            </a:r>
          </a:p>
          <a:p>
            <a:r>
              <a:rPr lang="hr-HR" dirty="0"/>
              <a:t>Zahvala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SRAM I STRAH OD GOVORA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sramežljivost</a:t>
            </a:r>
          </a:p>
          <a:p>
            <a:r>
              <a:rPr lang="hr-HR" dirty="0"/>
              <a:t>govorne mane</a:t>
            </a:r>
          </a:p>
          <a:p>
            <a:r>
              <a:rPr lang="hr-HR" dirty="0"/>
              <a:t>loše osmišljen govor</a:t>
            </a:r>
          </a:p>
          <a:p>
            <a:r>
              <a:rPr lang="hr-HR" dirty="0"/>
              <a:t>mnoštvo slušatelja</a:t>
            </a:r>
          </a:p>
          <a:p>
            <a:r>
              <a:rPr lang="hr-HR" dirty="0"/>
              <a:t>prisutnost kamera i mikrofona</a:t>
            </a:r>
          </a:p>
          <a:p>
            <a:r>
              <a:rPr lang="hr-HR" dirty="0"/>
              <a:t>auditorij neprijateljski raspoložen</a:t>
            </a:r>
          </a:p>
        </p:txBody>
      </p:sp>
      <p:pic>
        <p:nvPicPr>
          <p:cNvPr id="6" name="Picture 5" descr="http://sites.psu.edu/kaileighleap/wp-content/uploads/sites/13683/2014/07/fear-of-public-speaking-cartoon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20688"/>
            <a:ext cx="3384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pristati na to da smo pogrješivi</a:t>
            </a:r>
          </a:p>
          <a:p>
            <a:r>
              <a:rPr lang="hr-HR" dirty="0"/>
              <a:t>tremu smanjuje govorničko iskustvo</a:t>
            </a:r>
          </a:p>
          <a:p>
            <a:r>
              <a:rPr lang="hr-HR" dirty="0"/>
              <a:t>pomažu vježbe za glas i izgovor</a:t>
            </a:r>
          </a:p>
          <a:p>
            <a:pPr>
              <a:buNone/>
            </a:pPr>
            <a:r>
              <a:rPr lang="hr-HR" dirty="0"/>
              <a:t>         - rastezanje</a:t>
            </a:r>
          </a:p>
          <a:p>
            <a:pPr>
              <a:buNone/>
            </a:pPr>
            <a:r>
              <a:rPr lang="hr-HR" dirty="0"/>
              <a:t>         - zijevanje</a:t>
            </a:r>
          </a:p>
          <a:p>
            <a:pPr>
              <a:buNone/>
            </a:pPr>
            <a:r>
              <a:rPr lang="hr-HR" dirty="0"/>
              <a:t>         - opuštanje</a:t>
            </a:r>
          </a:p>
          <a:p>
            <a:pPr>
              <a:buNone/>
            </a:pPr>
            <a:r>
              <a:rPr lang="hr-HR" dirty="0"/>
              <a:t>         - duboko donje disanje</a:t>
            </a:r>
          </a:p>
          <a:p>
            <a:pPr>
              <a:buNone/>
            </a:pPr>
            <a:r>
              <a:rPr lang="hr-HR" dirty="0"/>
              <a:t>         - vratolomno snažno izgovaranje</a:t>
            </a:r>
          </a:p>
        </p:txBody>
      </p:sp>
      <p:pic>
        <p:nvPicPr>
          <p:cNvPr id="4" name="Picture 3" descr="Public Speaking Cour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01825" cy="28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NEVERBALNI ZNAKOVI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i="1" dirty="0"/>
              <a:t>Jednako se treba usredotočiti na glasnika i na poruku.</a:t>
            </a:r>
          </a:p>
          <a:p>
            <a:pPr>
              <a:buNone/>
            </a:pPr>
            <a:endParaRPr lang="hr-HR" dirty="0"/>
          </a:p>
          <a:p>
            <a:r>
              <a:rPr lang="hr-HR" dirty="0"/>
              <a:t>mimika</a:t>
            </a:r>
          </a:p>
          <a:p>
            <a:r>
              <a:rPr lang="hr-HR" dirty="0"/>
              <a:t>geste</a:t>
            </a:r>
          </a:p>
          <a:p>
            <a:r>
              <a:rPr lang="hr-HR" dirty="0"/>
              <a:t>položaji tijela                    </a:t>
            </a:r>
          </a:p>
          <a:p>
            <a:endParaRPr lang="hr-HR" dirty="0"/>
          </a:p>
        </p:txBody>
      </p:sp>
      <p:pic>
        <p:nvPicPr>
          <p:cNvPr id="4" name="Picture 3" descr="http://d.ibtimes.co.uk/en/full/335451/presenter-bill-clinton-stage-70th-annual-golden-globe-awards-beverly-hill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295" y="2702071"/>
            <a:ext cx="4330065" cy="25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http://www.thewestsidestory.net/wp-content/uploads/2014/07/obama-highway-congress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0648"/>
            <a:ext cx="5794404" cy="360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1.gstatic.com/images?q=tbn:ANd9GcRjsOPr1dwgd-RBeWMxJ-hN7uORUtqJ0kinYSdcJo3our8k_go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3168352" cy="239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doktorspinn.com/wp-content/uploads/2013/02/barack-obama-gett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149080"/>
            <a:ext cx="3424109" cy="223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d:\Documents\Vera\VERA\a škola\škola\nastava\tekstovi, eseji za motivaciju, nastavu\IMG_11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111"/>
            <a:ext cx="9190754" cy="517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5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GOVORNA IZVEDBA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Izbjegavaj plitko disanje!</a:t>
            </a:r>
          </a:p>
          <a:p>
            <a:r>
              <a:rPr lang="hr-HR" dirty="0"/>
              <a:t>Govori glasnije nego uobičajeno!</a:t>
            </a:r>
          </a:p>
          <a:p>
            <a:r>
              <a:rPr lang="hr-HR" dirty="0"/>
              <a:t>Izgovaraj energičnije nego uobičajeno!</a:t>
            </a:r>
          </a:p>
          <a:p>
            <a:r>
              <a:rPr lang="hr-HR" dirty="0"/>
              <a:t>Ne boj se što te vide i čuju! Nastoj da te vide i čuju!</a:t>
            </a:r>
          </a:p>
          <a:p>
            <a:r>
              <a:rPr lang="hr-HR" dirty="0"/>
              <a:t>Izbjegavaj prečesta oklijevanja i poštapalice!</a:t>
            </a:r>
          </a:p>
          <a:p>
            <a:r>
              <a:rPr lang="hr-HR" dirty="0"/>
              <a:t>Ne žuri!</a:t>
            </a:r>
          </a:p>
          <a:p>
            <a:r>
              <a:rPr lang="hr-HR" dirty="0"/>
              <a:t>Misli na vrijeme!</a:t>
            </a:r>
          </a:p>
          <a:p>
            <a:r>
              <a:rPr lang="hr-HR" dirty="0"/>
              <a:t>Ne govori bez pripreme, ali govori tako kao da taj trenutak smišljaš!</a:t>
            </a:r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Lidija Bakota, Komunikacijski model govornih vježbi i nastava jezičnoga izražavanja, Hrvatski, god. VIII, br. 1, Zagreb, 2010.</a:t>
            </a:r>
          </a:p>
          <a:p>
            <a:r>
              <a:rPr lang="hr-HR" dirty="0"/>
              <a:t>Ivo Škarić, Temeljci suvremenoga govorništva, Školska knjiga, Zagreb, 2000.</a:t>
            </a:r>
          </a:p>
          <a:p>
            <a:r>
              <a:rPr lang="hr-HR" dirty="0"/>
              <a:t>Ivo Škarić, U potrazi za izgubljenim govorom, Školska knjiga, Zagreb, 1988.</a:t>
            </a:r>
          </a:p>
          <a:p>
            <a:r>
              <a:rPr lang="hr-HR"/>
              <a:t>Jerry Weissman, Najbolji prezenter, Mate, Zagreb, 2010.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GOVORNIK</a:t>
            </a:r>
          </a:p>
        </p:txBody>
      </p:sp>
      <p:pic>
        <p:nvPicPr>
          <p:cNvPr id="4" name="Content Placeholder 3" descr="http://manjgura.hr/wp-content/uploads/2012/09/orator_cor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2932509" cy="175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emendria.com/wp-content/uploads/2013/01/govornik-580x2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3751141" cy="16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infotrend.hr/userfiles/image/casopis/191/govornistvo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933056"/>
            <a:ext cx="1901825" cy="215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infotrend.hr/userfiles/image/casopis/191/govornistvo-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573016"/>
            <a:ext cx="1901825" cy="260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RETORIKA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i="1" dirty="0"/>
              <a:t>Ah, to je čista retorika!</a:t>
            </a:r>
          </a:p>
          <a:p>
            <a:endParaRPr lang="hr-HR" i="1" dirty="0"/>
          </a:p>
          <a:p>
            <a:pPr>
              <a:buNone/>
            </a:pPr>
            <a:endParaRPr lang="hr-HR" i="1" dirty="0"/>
          </a:p>
          <a:p>
            <a:r>
              <a:rPr lang="hr-HR" dirty="0"/>
              <a:t>vještina javnoga govorenja</a:t>
            </a:r>
          </a:p>
          <a:p>
            <a:endParaRPr lang="hr-HR" i="1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ZNANJE</a:t>
            </a:r>
          </a:p>
          <a:p>
            <a:r>
              <a:rPr lang="hr-HR" dirty="0"/>
              <a:t>VJEŠTINA</a:t>
            </a:r>
          </a:p>
          <a:p>
            <a:endParaRPr lang="hr-HR" dirty="0"/>
          </a:p>
          <a:p>
            <a:pPr>
              <a:buNone/>
            </a:pPr>
            <a:r>
              <a:rPr lang="hr-HR" dirty="0"/>
              <a:t>Sve se vještine mogu naučiti vježbom.</a:t>
            </a:r>
          </a:p>
        </p:txBody>
      </p:sp>
      <p:pic>
        <p:nvPicPr>
          <p:cNvPr id="4" name="Picture 3" descr="http://www.clipartbest.com/cliparts/ecM/ABR/ecMABRecn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581128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rapid-elearning-blog.s3.amazonaws.com/0311/thought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581128"/>
            <a:ext cx="3196960" cy="18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JAVNI GOVOR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svaki učenik održava govor</a:t>
            </a:r>
          </a:p>
          <a:p>
            <a:r>
              <a:rPr lang="hr-HR" dirty="0"/>
              <a:t>samostalno odabirete temu</a:t>
            </a:r>
          </a:p>
          <a:p>
            <a:r>
              <a:rPr lang="hr-HR" dirty="0"/>
              <a:t>govor treba trajati tri minute</a:t>
            </a:r>
          </a:p>
          <a:p>
            <a:r>
              <a:rPr lang="hr-HR" dirty="0"/>
              <a:t>aktivno slušanje</a:t>
            </a:r>
          </a:p>
          <a:p>
            <a:r>
              <a:rPr lang="hr-HR" dirty="0"/>
              <a:t>govorni bonton – tuđi govor treba i htjeti slušati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40" y="4365104"/>
            <a:ext cx="394116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Imam li što reći i čemu govoriti?</a:t>
            </a:r>
          </a:p>
          <a:p>
            <a:r>
              <a:rPr lang="hr-HR" dirty="0"/>
              <a:t>osvijestiti okolnosti govora, narav publike i vrstu govora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http://thisainthell.us/blog/wp-content/uploads/2008/07/20080724-233441-pic-2936784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3963381" cy="277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3.bp.blogspot.com/_mAhMWUWavEU/TNqni2XnisI/AAAAAAAAAlQ/udPKJRUY-eM/s1600/classroo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24944"/>
            <a:ext cx="41764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 NASTAJANJA GOVORA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prikupljanje građe</a:t>
            </a:r>
          </a:p>
          <a:p>
            <a:r>
              <a:rPr lang="hr-HR" dirty="0"/>
              <a:t>raspoređivanje građe</a:t>
            </a:r>
          </a:p>
          <a:p>
            <a:r>
              <a:rPr lang="hr-HR" dirty="0"/>
              <a:t>oblikovanje građe</a:t>
            </a:r>
          </a:p>
          <a:p>
            <a:r>
              <a:rPr lang="hr-HR" dirty="0"/>
              <a:t>pamćenje govora</a:t>
            </a:r>
          </a:p>
          <a:p>
            <a:r>
              <a:rPr lang="hr-HR" dirty="0"/>
              <a:t>izricanje govora</a:t>
            </a:r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podsjetničke kartice </a:t>
            </a:r>
          </a:p>
          <a:p>
            <a:pPr>
              <a:buNone/>
            </a:pPr>
            <a:r>
              <a:rPr lang="hr-HR" dirty="0"/>
              <a:t>    (vrlo kratke bilješke)</a:t>
            </a:r>
          </a:p>
          <a:p>
            <a:r>
              <a:rPr lang="hr-HR" dirty="0"/>
              <a:t>izricanje govora mora biti govorno – ne čitanje napisanoga</a:t>
            </a:r>
          </a:p>
          <a:p>
            <a:r>
              <a:rPr lang="hr-HR" dirty="0"/>
              <a:t>čitamo citate, definicije, statistiku...</a:t>
            </a:r>
          </a:p>
          <a:p>
            <a:endParaRPr lang="hr-HR" dirty="0"/>
          </a:p>
        </p:txBody>
      </p:sp>
      <p:pic>
        <p:nvPicPr>
          <p:cNvPr id="4" name="Picture 3" descr="http://coffeewithrach.files.wordpress.com/2010/05/speech_card-70279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365104"/>
            <a:ext cx="2328373" cy="172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veličinu rečenice prilagoditi slušateljima</a:t>
            </a:r>
          </a:p>
          <a:p>
            <a:r>
              <a:rPr lang="hr-HR" dirty="0"/>
              <a:t>preduge rečenice mogu voditi do mistifikacije</a:t>
            </a:r>
          </a:p>
          <a:p>
            <a:r>
              <a:rPr lang="hr-HR" dirty="0"/>
              <a:t>pauze oklijevanja pokazuju da govor nije unaprijed naučen napamet, nego da se upravo sada slaže misao u izraz</a:t>
            </a:r>
          </a:p>
          <a:p>
            <a:r>
              <a:rPr lang="hr-HR" dirty="0"/>
              <a:t>Prije govora upoznaj publiku, za vrijeme govora misli na nju!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203</TotalTime>
  <Words>398</Words>
  <Application>Microsoft Office PowerPoint</Application>
  <PresentationFormat>Prikaz na zaslonu (4:3)</PresentationFormat>
  <Paragraphs>102</Paragraphs>
  <Slides>17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Calibri</vt:lpstr>
      <vt:lpstr>Wingdings</vt:lpstr>
      <vt:lpstr>Wingdings 2</vt:lpstr>
      <vt:lpstr>Median</vt:lpstr>
      <vt:lpstr>Javni govor</vt:lpstr>
      <vt:lpstr>GOVORNIK</vt:lpstr>
      <vt:lpstr>RETORIKA</vt:lpstr>
      <vt:lpstr>PowerPoint prezentacija</vt:lpstr>
      <vt:lpstr>JAVNI GOVOR</vt:lpstr>
      <vt:lpstr>PowerPoint prezentacija</vt:lpstr>
      <vt:lpstr>PROCES NASTAJANJA GOVORA</vt:lpstr>
      <vt:lpstr>PowerPoint prezentacija</vt:lpstr>
      <vt:lpstr>PowerPoint prezentacija</vt:lpstr>
      <vt:lpstr>KOMPOZICIJA GOVORA</vt:lpstr>
      <vt:lpstr>SRAM I STRAH OD GOVORA</vt:lpstr>
      <vt:lpstr>PowerPoint prezentacija</vt:lpstr>
      <vt:lpstr>NEVERBALNI ZNAKOVI</vt:lpstr>
      <vt:lpstr>PowerPoint prezentacija</vt:lpstr>
      <vt:lpstr>PowerPoint prezentacija</vt:lpstr>
      <vt:lpstr>GOVORNA IZVEDBA</vt:lpstr>
      <vt:lpstr>LITERATURA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KOMUNIKACIJSKA OSPOSOBLJENOST UČENIKA</dc:title>
  <dc:creator>bil</dc:creator>
  <cp:lastModifiedBy>Profesor</cp:lastModifiedBy>
  <cp:revision>53</cp:revision>
  <dcterms:created xsi:type="dcterms:W3CDTF">2014-08-27T19:58:13Z</dcterms:created>
  <dcterms:modified xsi:type="dcterms:W3CDTF">2021-03-01T07:55:49Z</dcterms:modified>
</cp:coreProperties>
</file>