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70" r:id="rId2"/>
    <p:sldId id="256" r:id="rId3"/>
    <p:sldId id="257" r:id="rId4"/>
    <p:sldId id="265" r:id="rId5"/>
    <p:sldId id="258" r:id="rId6"/>
    <p:sldId id="259" r:id="rId7"/>
    <p:sldId id="260" r:id="rId8"/>
    <p:sldId id="268" r:id="rId9"/>
    <p:sldId id="261" r:id="rId10"/>
    <p:sldId id="262" r:id="rId11"/>
    <p:sldId id="272" r:id="rId12"/>
    <p:sldId id="269" r:id="rId13"/>
    <p:sldId id="267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FC35BAC4-F7A5-4D36-AEEE-E1AA57E81EB3}">
          <p14:sldIdLst>
            <p14:sldId id="270"/>
            <p14:sldId id="256"/>
            <p14:sldId id="257"/>
            <p14:sldId id="265"/>
            <p14:sldId id="258"/>
            <p14:sldId id="259"/>
            <p14:sldId id="260"/>
            <p14:sldId id="268"/>
            <p14:sldId id="261"/>
            <p14:sldId id="262"/>
            <p14:sldId id="272"/>
            <p14:sldId id="269"/>
            <p14:sldId id="267"/>
          </p14:sldIdLst>
        </p14:section>
        <p14:section name="Sekcija bez naslova" id="{8117B336-E43B-4C78-8DE2-BD8A10B33253}">
          <p14:sldIdLst>
            <p14:sldId id="266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49EC0-122B-432F-8C49-2793B7F31609}" type="datetimeFigureOut">
              <a:rPr lang="en-US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A48E-986C-478C-A14D-9F481F37E87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1A48E-986C-478C-A14D-9F481F37E87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78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3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3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7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4066" y="81685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SNAGE NEPRIJATELJA U ISTOČNOJ SLAVONIJI I BARANJI U DOMOVINSKOM RATU (</a:t>
            </a:r>
            <a:r>
              <a:rPr lang="en-US" dirty="0" err="1" smtClean="0">
                <a:solidFill>
                  <a:schemeClr val="tx1"/>
                </a:solidFill>
              </a:rPr>
              <a:t>kolovoz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prosinac</a:t>
            </a:r>
            <a:r>
              <a:rPr lang="en-US" dirty="0" smtClean="0">
                <a:solidFill>
                  <a:schemeClr val="tx1"/>
                </a:solidFill>
              </a:rPr>
              <a:t> 1991. </a:t>
            </a:r>
            <a:r>
              <a:rPr lang="en-US" dirty="0" err="1" smtClean="0">
                <a:solidFill>
                  <a:schemeClr val="tx1"/>
                </a:solidFill>
              </a:rPr>
              <a:t>godine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8"/>
            <a:r>
              <a:rPr lang="en-US" sz="3000" dirty="0" err="1" smtClean="0"/>
              <a:t>Predavač</a:t>
            </a:r>
            <a:endParaRPr lang="en-US" sz="3000" dirty="0" smtClean="0"/>
          </a:p>
          <a:p>
            <a:pPr lvl="8"/>
            <a:r>
              <a:rPr lang="en-US" sz="3000" dirty="0" err="1"/>
              <a:t>b</a:t>
            </a:r>
            <a:r>
              <a:rPr lang="en-US" sz="3000" dirty="0" err="1" smtClean="0"/>
              <a:t>rigadir</a:t>
            </a:r>
            <a:r>
              <a:rPr lang="en-US" sz="3000" dirty="0" smtClean="0"/>
              <a:t> u </a:t>
            </a:r>
            <a:r>
              <a:rPr lang="en-US" sz="3000" dirty="0" err="1" smtClean="0"/>
              <a:t>miru</a:t>
            </a:r>
            <a:endParaRPr lang="en-US" sz="3000" dirty="0" smtClean="0"/>
          </a:p>
          <a:p>
            <a:pPr lvl="8"/>
            <a:r>
              <a:rPr lang="en-US" sz="3000" dirty="0" err="1" smtClean="0"/>
              <a:t>Stjepan</a:t>
            </a:r>
            <a:r>
              <a:rPr lang="en-US" sz="3000" dirty="0" smtClean="0"/>
              <a:t> Antolašić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28644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6103" y="49511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PRODOR SNAGA NEPRIJATELJA PREMA VINKOVCIMA I OSIJEKU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6103" y="2224248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Snage</a:t>
            </a:r>
            <a:r>
              <a:rPr lang="en-US" sz="2800" dirty="0" smtClean="0"/>
              <a:t> </a:t>
            </a:r>
            <a:r>
              <a:rPr lang="en-US" sz="2800" dirty="0" err="1" smtClean="0"/>
              <a:t>agresora</a:t>
            </a:r>
            <a:r>
              <a:rPr lang="en-US" sz="2800" dirty="0" smtClean="0"/>
              <a:t> u </a:t>
            </a:r>
            <a:r>
              <a:rPr lang="en-US" sz="2800" dirty="0" err="1" smtClean="0"/>
              <a:t>napadu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Vinkovce</a:t>
            </a:r>
            <a:r>
              <a:rPr lang="en-US" sz="2800" dirty="0" smtClean="0"/>
              <a:t>, </a:t>
            </a:r>
            <a:r>
              <a:rPr lang="en-US" sz="2800" dirty="0" err="1" smtClean="0"/>
              <a:t>ciljevi</a:t>
            </a:r>
            <a:r>
              <a:rPr lang="en-US" sz="2800" dirty="0" smtClean="0"/>
              <a:t> </a:t>
            </a:r>
            <a:r>
              <a:rPr lang="en-US" sz="2800" dirty="0" err="1" smtClean="0"/>
              <a:t>napada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Snage</a:t>
            </a:r>
            <a:r>
              <a:rPr lang="en-US" sz="2800" dirty="0" smtClean="0"/>
              <a:t> </a:t>
            </a:r>
            <a:r>
              <a:rPr lang="en-US" sz="2800" dirty="0" err="1" smtClean="0"/>
              <a:t>sgresora</a:t>
            </a:r>
            <a:r>
              <a:rPr lang="en-US" sz="2800" dirty="0" smtClean="0"/>
              <a:t> u </a:t>
            </a:r>
            <a:r>
              <a:rPr lang="en-US" sz="2800" dirty="0" err="1" smtClean="0"/>
              <a:t>napadu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Osijek, </a:t>
            </a:r>
            <a:r>
              <a:rPr lang="en-US" sz="2800" dirty="0" err="1" smtClean="0"/>
              <a:t>ciljevi</a:t>
            </a:r>
            <a:r>
              <a:rPr lang="en-US" sz="2800" dirty="0" smtClean="0"/>
              <a:t> </a:t>
            </a:r>
            <a:r>
              <a:rPr lang="en-US" sz="2800" dirty="0" err="1" smtClean="0"/>
              <a:t>napada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Ukupni</a:t>
            </a:r>
            <a:r>
              <a:rPr lang="en-US" sz="2800" dirty="0" smtClean="0"/>
              <a:t> </a:t>
            </a:r>
            <a:r>
              <a:rPr lang="en-US" sz="2800" dirty="0" err="1" smtClean="0"/>
              <a:t>raspored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jačina</a:t>
            </a:r>
            <a:r>
              <a:rPr lang="en-US" sz="2800" dirty="0" smtClean="0"/>
              <a:t> </a:t>
            </a:r>
            <a:r>
              <a:rPr lang="en-US" sz="2800" dirty="0" err="1" smtClean="0"/>
              <a:t>snaga</a:t>
            </a:r>
            <a:r>
              <a:rPr lang="en-US" sz="2800" dirty="0" smtClean="0"/>
              <a:t> </a:t>
            </a:r>
            <a:r>
              <a:rPr lang="en-US" sz="2800" dirty="0" err="1" smtClean="0"/>
              <a:t>agresora</a:t>
            </a:r>
            <a:r>
              <a:rPr lang="en-US" sz="2800" dirty="0" smtClean="0"/>
              <a:t> (</a:t>
            </a:r>
            <a:r>
              <a:rPr lang="en-US" sz="2800" dirty="0" err="1" smtClean="0"/>
              <a:t>shema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tablica</a:t>
            </a:r>
            <a:r>
              <a:rPr lang="en-US" sz="2800" dirty="0" smtClean="0"/>
              <a:t>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1665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G:\Slika 6. Istočnoslavonsko bojište na kraju 1991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3" y="130629"/>
            <a:ext cx="6385159" cy="65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2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16" y="174366"/>
            <a:ext cx="8399418" cy="6489271"/>
          </a:xfrm>
        </p:spPr>
      </p:pic>
    </p:spTree>
    <p:extLst>
      <p:ext uri="{BB962C8B-B14F-4D97-AF65-F5344CB8AC3E}">
        <p14:creationId xmlns:p14="http://schemas.microsoft.com/office/powerpoint/2010/main" val="40224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2" y="457200"/>
            <a:ext cx="8534400" cy="1620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NAPADNA DJELOVANJA SNAGA HV NA PROSTORU ZAPADNE SLAVONIJE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2431741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Značaj</a:t>
            </a:r>
            <a:r>
              <a:rPr lang="en-US" sz="3200" dirty="0" smtClean="0"/>
              <a:t> </a:t>
            </a:r>
            <a:r>
              <a:rPr lang="en-US" sz="3200" dirty="0" err="1" smtClean="0"/>
              <a:t>djelovanja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obranu</a:t>
            </a:r>
            <a:r>
              <a:rPr lang="en-US" sz="3200" dirty="0" smtClean="0"/>
              <a:t> </a:t>
            </a:r>
            <a:r>
              <a:rPr lang="en-US" sz="3200" dirty="0" err="1" smtClean="0"/>
              <a:t>Istočne</a:t>
            </a:r>
            <a:r>
              <a:rPr lang="en-US" sz="3200" dirty="0" smtClean="0"/>
              <a:t> </a:t>
            </a:r>
            <a:r>
              <a:rPr lang="en-US" sz="3200" dirty="0" err="1" smtClean="0"/>
              <a:t>Slavonije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956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6533" y="274320"/>
            <a:ext cx="8534400" cy="1507067"/>
          </a:xfrm>
        </p:spPr>
        <p:txBody>
          <a:bodyPr/>
          <a:lstStyle/>
          <a:p>
            <a:r>
              <a:rPr lang="hr-HR" sz="4400" dirty="0" smtClean="0"/>
              <a:t>8</a:t>
            </a:r>
            <a:r>
              <a:rPr lang="en-US" sz="4400" dirty="0" smtClean="0"/>
              <a:t>. ZAKLJUČAK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1995054"/>
            <a:ext cx="8534400" cy="39277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Obrambena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području</a:t>
            </a:r>
            <a:r>
              <a:rPr lang="en-US" sz="2400" dirty="0" smtClean="0"/>
              <a:t> </a:t>
            </a:r>
            <a:r>
              <a:rPr lang="en-US" sz="2400" dirty="0" err="1" smtClean="0"/>
              <a:t>Istočne</a:t>
            </a:r>
            <a:r>
              <a:rPr lang="en-US" sz="2400" dirty="0" smtClean="0"/>
              <a:t> </a:t>
            </a:r>
            <a:r>
              <a:rPr lang="en-US" sz="2400" dirty="0" err="1" smtClean="0"/>
              <a:t>Slavonije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Baranje</a:t>
            </a:r>
            <a:r>
              <a:rPr lang="en-US" sz="2400" dirty="0" smtClean="0"/>
              <a:t>, </a:t>
            </a:r>
            <a:r>
              <a:rPr lang="en-US" sz="2400" dirty="0" err="1" smtClean="0"/>
              <a:t>zajedno</a:t>
            </a:r>
            <a:r>
              <a:rPr lang="en-US" sz="2400" dirty="0" smtClean="0"/>
              <a:t> s </a:t>
            </a:r>
            <a:r>
              <a:rPr lang="en-US" sz="2400" dirty="0" err="1" smtClean="0"/>
              <a:t>napadnom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operacijom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području</a:t>
            </a:r>
            <a:r>
              <a:rPr lang="en-US" sz="2400" dirty="0" smtClean="0"/>
              <a:t> </a:t>
            </a:r>
            <a:r>
              <a:rPr lang="en-US" sz="2400" dirty="0" err="1" smtClean="0"/>
              <a:t>Zapadne</a:t>
            </a:r>
            <a:r>
              <a:rPr lang="en-US" sz="2400" dirty="0" smtClean="0"/>
              <a:t> </a:t>
            </a:r>
            <a:r>
              <a:rPr lang="en-US" sz="2400" dirty="0" err="1" smtClean="0"/>
              <a:t>Slavonije</a:t>
            </a:r>
            <a:r>
              <a:rPr lang="en-US" sz="2400" dirty="0" smtClean="0"/>
              <a:t>, </a:t>
            </a:r>
            <a:r>
              <a:rPr lang="en-US" sz="2400" dirty="0" err="1" smtClean="0"/>
              <a:t>ključne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vojne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obrani</a:t>
            </a:r>
            <a:r>
              <a:rPr lang="en-US" sz="2400" dirty="0" smtClean="0"/>
              <a:t> </a:t>
            </a:r>
            <a:r>
              <a:rPr lang="en-US" sz="2400" dirty="0" err="1" smtClean="0"/>
              <a:t>Republike</a:t>
            </a:r>
            <a:r>
              <a:rPr lang="en-US" sz="2400" dirty="0" smtClean="0"/>
              <a:t> </a:t>
            </a:r>
            <a:r>
              <a:rPr lang="en-US" sz="2400" dirty="0" err="1" smtClean="0"/>
              <a:t>Hrvatske</a:t>
            </a:r>
            <a:r>
              <a:rPr lang="en-US" sz="2400" dirty="0" smtClean="0"/>
              <a:t> u </a:t>
            </a:r>
            <a:r>
              <a:rPr lang="en-US" sz="2400" dirty="0" err="1" smtClean="0"/>
              <a:t>prvoj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ključnoj</a:t>
            </a:r>
            <a:r>
              <a:rPr lang="en-US" sz="2400" dirty="0" smtClean="0"/>
              <a:t> </a:t>
            </a:r>
            <a:r>
              <a:rPr lang="en-US" sz="2400" dirty="0" err="1" smtClean="0"/>
              <a:t>fazi</a:t>
            </a:r>
            <a:r>
              <a:rPr lang="en-US" sz="2400" dirty="0" smtClean="0"/>
              <a:t> </a:t>
            </a:r>
            <a:r>
              <a:rPr lang="en-US" sz="2400" dirty="0" err="1" smtClean="0"/>
              <a:t>obrane</a:t>
            </a:r>
            <a:r>
              <a:rPr lang="en-US" sz="2400" dirty="0" smtClean="0"/>
              <a:t> </a:t>
            </a:r>
            <a:r>
              <a:rPr lang="en-US" sz="2400" dirty="0" err="1" smtClean="0"/>
              <a:t>Domovine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U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operacijama</a:t>
            </a:r>
            <a:r>
              <a:rPr lang="en-US" sz="2400" dirty="0" smtClean="0"/>
              <a:t> </a:t>
            </a:r>
            <a:r>
              <a:rPr lang="en-US" sz="2400" dirty="0" err="1" smtClean="0"/>
              <a:t>zaustavljena</a:t>
            </a:r>
            <a:r>
              <a:rPr lang="en-US" sz="2400" dirty="0" smtClean="0"/>
              <a:t> je </a:t>
            </a:r>
            <a:r>
              <a:rPr lang="en-US" sz="2400" dirty="0" err="1" smtClean="0"/>
              <a:t>glavnina</a:t>
            </a:r>
            <a:r>
              <a:rPr lang="en-US" sz="2400" dirty="0" smtClean="0"/>
              <a:t> </a:t>
            </a:r>
            <a:r>
              <a:rPr lang="en-US" sz="2400" dirty="0" err="1" smtClean="0"/>
              <a:t>snaga</a:t>
            </a:r>
            <a:r>
              <a:rPr lang="en-US" sz="2400" dirty="0" smtClean="0"/>
              <a:t> </a:t>
            </a:r>
            <a:r>
              <a:rPr lang="en-US" sz="2400" dirty="0" err="1" smtClean="0"/>
              <a:t>agresora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Navedene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operacije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omogućile</a:t>
            </a:r>
            <a:r>
              <a:rPr lang="en-US" sz="2400" dirty="0" smtClean="0"/>
              <a:t> </a:t>
            </a:r>
            <a:r>
              <a:rPr lang="en-US" sz="2400" dirty="0" err="1" smtClean="0"/>
              <a:t>nastavak</a:t>
            </a:r>
            <a:r>
              <a:rPr lang="en-US" sz="2400" dirty="0" smtClean="0"/>
              <a:t> </a:t>
            </a:r>
            <a:r>
              <a:rPr lang="en-US" sz="2400" dirty="0" err="1" smtClean="0"/>
              <a:t>priprema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provedbu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oslobođenje</a:t>
            </a:r>
            <a:r>
              <a:rPr lang="en-US" sz="2400" dirty="0" smtClean="0"/>
              <a:t> </a:t>
            </a:r>
            <a:r>
              <a:rPr lang="en-US" sz="2400" dirty="0" err="1" smtClean="0"/>
              <a:t>Domovine</a:t>
            </a:r>
            <a:r>
              <a:rPr lang="en-US" sz="2400" dirty="0" smtClean="0"/>
              <a:t>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296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HVALA NA POZORNOSTI 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54" y="2629020"/>
            <a:ext cx="7806645" cy="336683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NAROD KOJI ZABORAVLJA SVOJU PROŠLOST, SLIJEP IDE U BUDUĆNOST.</a:t>
            </a:r>
            <a:endParaRPr lang="en-US" sz="3800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Dr. Ante </a:t>
            </a:r>
            <a:r>
              <a:rPr lang="en-US" sz="3200" dirty="0" err="1" smtClean="0">
                <a:solidFill>
                  <a:schemeClr val="tx1"/>
                </a:solidFill>
              </a:rPr>
              <a:t>Starčević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SNAGE </a:t>
            </a:r>
            <a:r>
              <a:rPr lang="en-US" dirty="0"/>
              <a:t>NEPRIJATELJA U ISTOČNOJ SLAVONIJI I BARANJI U DOMOVINSKOM RATU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9165182" cy="54668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100" dirty="0"/>
              <a:t>1. UVOD</a:t>
            </a:r>
          </a:p>
          <a:p>
            <a:r>
              <a:rPr lang="en-US" sz="2100" dirty="0"/>
              <a:t>- </a:t>
            </a:r>
            <a:r>
              <a:rPr lang="en-US" sz="2100" dirty="0" smtClean="0"/>
              <a:t> PANONSKI </a:t>
            </a:r>
            <a:r>
              <a:rPr lang="en-US" sz="2100" dirty="0"/>
              <a:t>VOJNOSTRATEGIJSKI SMJER, KARAKTERISTIKE </a:t>
            </a:r>
            <a:endParaRPr lang="en-US" sz="2100" dirty="0" smtClean="0"/>
          </a:p>
          <a:p>
            <a:r>
              <a:rPr lang="en-US" sz="2100" dirty="0" smtClean="0"/>
              <a:t>- TEMELJNE ZADAĆE VOJNO-OBAVJEŠTAJNOG SUSTAVA RH</a:t>
            </a:r>
            <a:endParaRPr lang="en-US" sz="2100" dirty="0"/>
          </a:p>
          <a:p>
            <a:r>
              <a:rPr lang="en-US" sz="2100" dirty="0"/>
              <a:t>2. PLANIRANJE AGRESIJE NA RH</a:t>
            </a:r>
          </a:p>
          <a:p>
            <a:r>
              <a:rPr lang="en-US" sz="2100" dirty="0"/>
              <a:t>3</a:t>
            </a:r>
            <a:r>
              <a:rPr lang="en-US" sz="2100" dirty="0" smtClean="0"/>
              <a:t>.</a:t>
            </a:r>
            <a:r>
              <a:rPr lang="en-US" sz="2100" dirty="0"/>
              <a:t> FAZE UVOĐENJA SNAGA AGRESORA NA PROSTOR BARANJE I </a:t>
            </a:r>
            <a:r>
              <a:rPr lang="en-US" sz="2100" dirty="0" smtClean="0"/>
              <a:t>    </a:t>
            </a:r>
          </a:p>
          <a:p>
            <a:r>
              <a:rPr lang="en-US" sz="2100" dirty="0"/>
              <a:t> </a:t>
            </a:r>
            <a:r>
              <a:rPr lang="en-US" sz="2100" dirty="0" smtClean="0"/>
              <a:t>   ISTOČNE </a:t>
            </a:r>
            <a:r>
              <a:rPr lang="en-US" sz="2100" dirty="0"/>
              <a:t>SLAVONIJE S PROSTORA SRBIJE</a:t>
            </a:r>
          </a:p>
          <a:p>
            <a:r>
              <a:rPr lang="en-US" sz="2100" dirty="0"/>
              <a:t>4</a:t>
            </a:r>
            <a:r>
              <a:rPr lang="en-US" sz="2100" dirty="0" smtClean="0"/>
              <a:t>. </a:t>
            </a:r>
            <a:r>
              <a:rPr lang="en-US" sz="2100" dirty="0"/>
              <a:t>SMJEROVI UVOĐENJA SNAGA AGRESORA I PLAN DJELOVANJA... </a:t>
            </a:r>
          </a:p>
          <a:p>
            <a:r>
              <a:rPr lang="en-US" sz="2100" dirty="0"/>
              <a:t>5</a:t>
            </a:r>
            <a:r>
              <a:rPr lang="en-US" sz="2100" dirty="0" smtClean="0"/>
              <a:t>. </a:t>
            </a:r>
            <a:r>
              <a:rPr lang="en-US" sz="2100" dirty="0"/>
              <a:t>UKRATKO O BITCI ZA VUKOVAR</a:t>
            </a:r>
          </a:p>
          <a:p>
            <a:r>
              <a:rPr lang="en-US" sz="2100" dirty="0"/>
              <a:t>6</a:t>
            </a:r>
            <a:r>
              <a:rPr lang="en-US" sz="2100" dirty="0" smtClean="0"/>
              <a:t>.</a:t>
            </a:r>
            <a:r>
              <a:rPr lang="en-US" sz="2100" dirty="0"/>
              <a:t> PRODOR SNAGA NEPRIJATELJA PREMA VINKOVCIMA I OSIJEKU</a:t>
            </a:r>
          </a:p>
          <a:p>
            <a:r>
              <a:rPr lang="en-US" sz="2100" dirty="0" smtClean="0"/>
              <a:t>7. NAPADNA DJELOVANJA SNAGA HV NA PODRUČJU ZAPADNE SLAVONIJE</a:t>
            </a:r>
          </a:p>
          <a:p>
            <a:r>
              <a:rPr lang="en-US" sz="2100" dirty="0" smtClean="0"/>
              <a:t>8. ZAKLJUČAK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080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4539" y="-168486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9506" y="1570512"/>
            <a:ext cx="10766570" cy="46966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Karakteristike</a:t>
            </a:r>
            <a:r>
              <a:rPr lang="en-US" sz="2400" dirty="0" smtClean="0"/>
              <a:t> </a:t>
            </a:r>
            <a:r>
              <a:rPr lang="en-US" sz="2400" dirty="0" err="1" smtClean="0"/>
              <a:t>Panonskog</a:t>
            </a:r>
            <a:r>
              <a:rPr lang="en-US" sz="2400" dirty="0" smtClean="0"/>
              <a:t> </a:t>
            </a:r>
            <a:r>
              <a:rPr lang="en-US" sz="2400" dirty="0" err="1" smtClean="0"/>
              <a:t>vojnostrategijskog</a:t>
            </a:r>
            <a:r>
              <a:rPr lang="en-US" sz="2400" dirty="0" smtClean="0"/>
              <a:t> </a:t>
            </a:r>
            <a:r>
              <a:rPr lang="en-US" sz="2400" dirty="0" err="1" smtClean="0"/>
              <a:t>smjera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- </a:t>
            </a:r>
            <a:r>
              <a:rPr lang="en-US" sz="2400" dirty="0" err="1" smtClean="0"/>
              <a:t>smjer</a:t>
            </a:r>
            <a:r>
              <a:rPr lang="en-US" sz="2400" dirty="0" smtClean="0"/>
              <a:t> </a:t>
            </a:r>
            <a:r>
              <a:rPr lang="en-US" sz="2400" dirty="0" err="1" smtClean="0"/>
              <a:t>prostiranja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r>
              <a:rPr lang="en-US" sz="2400" dirty="0" smtClean="0"/>
              <a:t>   - </a:t>
            </a:r>
            <a:r>
              <a:rPr lang="en-US" sz="2400" dirty="0" err="1" smtClean="0"/>
              <a:t>kapacitet</a:t>
            </a:r>
            <a:r>
              <a:rPr lang="en-US" sz="2400" dirty="0" smtClean="0"/>
              <a:t> </a:t>
            </a:r>
            <a:r>
              <a:rPr lang="en-US" sz="2400" dirty="0" err="1" smtClean="0"/>
              <a:t>smjera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Strategijski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smjeru</a:t>
            </a:r>
            <a:r>
              <a:rPr lang="en-US" sz="2400" dirty="0" smtClean="0"/>
              <a:t> (</a:t>
            </a:r>
            <a:r>
              <a:rPr lang="en-US" sz="2400" dirty="0" err="1" smtClean="0"/>
              <a:t>strategijske</a:t>
            </a:r>
            <a:r>
              <a:rPr lang="en-US" sz="2400" dirty="0" smtClean="0"/>
              <a:t> </a:t>
            </a:r>
            <a:r>
              <a:rPr lang="en-US" sz="2400" dirty="0" err="1" smtClean="0"/>
              <a:t>prepreke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pregrade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err="1" smtClean="0"/>
              <a:t>Temeljne</a:t>
            </a:r>
            <a:r>
              <a:rPr lang="en-US" sz="2400" dirty="0" smtClean="0"/>
              <a:t> </a:t>
            </a:r>
            <a:r>
              <a:rPr lang="en-US" sz="2400" dirty="0" err="1" smtClean="0"/>
              <a:t>zadaće</a:t>
            </a:r>
            <a:r>
              <a:rPr lang="en-US" sz="2400" dirty="0" smtClean="0"/>
              <a:t> v/o </a:t>
            </a:r>
            <a:r>
              <a:rPr lang="en-US" sz="2400" dirty="0" err="1" smtClean="0"/>
              <a:t>sustava</a:t>
            </a:r>
            <a:r>
              <a:rPr lang="en-US" sz="2400" dirty="0" smtClean="0"/>
              <a:t> RH: </a:t>
            </a:r>
            <a:r>
              <a:rPr lang="en-US" sz="2400" dirty="0" err="1" smtClean="0"/>
              <a:t>prikupljanje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podataka</a:t>
            </a:r>
            <a:r>
              <a:rPr lang="en-US" sz="2400" dirty="0" smtClean="0"/>
              <a:t> o </a:t>
            </a:r>
            <a:r>
              <a:rPr lang="en-US" sz="2400" dirty="0" err="1" smtClean="0"/>
              <a:t>neprijatelju</a:t>
            </a:r>
            <a:r>
              <a:rPr lang="en-US" sz="2400" dirty="0" smtClean="0"/>
              <a:t>, </a:t>
            </a:r>
            <a:r>
              <a:rPr lang="en-US" sz="2400" dirty="0" err="1" smtClean="0"/>
              <a:t>jačini</a:t>
            </a:r>
            <a:r>
              <a:rPr lang="en-US" sz="2400" dirty="0" smtClean="0"/>
              <a:t>, </a:t>
            </a:r>
            <a:r>
              <a:rPr lang="en-US" sz="2400" dirty="0" err="1" smtClean="0"/>
              <a:t>borbenom</a:t>
            </a:r>
            <a:r>
              <a:rPr lang="en-US" sz="2400" dirty="0" smtClean="0"/>
              <a:t> </a:t>
            </a:r>
            <a:r>
              <a:rPr lang="en-US" sz="2400" dirty="0" err="1" smtClean="0"/>
              <a:t>rasporedu</a:t>
            </a:r>
            <a:r>
              <a:rPr lang="en-US" sz="2400" dirty="0" smtClean="0"/>
              <a:t>, </a:t>
            </a:r>
            <a:r>
              <a:rPr lang="en-US" sz="2400" dirty="0" err="1" smtClean="0"/>
              <a:t>opremljenosti</a:t>
            </a:r>
            <a:r>
              <a:rPr lang="en-US" sz="2400" dirty="0" smtClean="0"/>
              <a:t>, </a:t>
            </a:r>
            <a:r>
              <a:rPr lang="en-US" sz="2400" dirty="0" err="1" smtClean="0"/>
              <a:t>popunjenosti</a:t>
            </a:r>
            <a:r>
              <a:rPr lang="en-US" sz="2400" dirty="0" smtClean="0"/>
              <a:t>, </a:t>
            </a:r>
            <a:r>
              <a:rPr lang="en-US" sz="2400" dirty="0" err="1" smtClean="0"/>
              <a:t>nakanama</a:t>
            </a:r>
            <a:r>
              <a:rPr lang="en-US" sz="2400" dirty="0" smtClean="0"/>
              <a:t>, </a:t>
            </a:r>
            <a:r>
              <a:rPr lang="en-US" sz="2400" dirty="0" err="1" smtClean="0"/>
              <a:t>prednostima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slabostima</a:t>
            </a:r>
            <a:r>
              <a:rPr lang="en-US" sz="2400" dirty="0" smtClean="0"/>
              <a:t>…</a:t>
            </a:r>
            <a:r>
              <a:rPr lang="en-US" sz="2400" dirty="0" err="1" smtClean="0"/>
              <a:t>prikupljanje</a:t>
            </a:r>
            <a:r>
              <a:rPr lang="en-US" sz="2400" dirty="0" smtClean="0"/>
              <a:t> </a:t>
            </a:r>
            <a:r>
              <a:rPr lang="en-US" sz="2400" dirty="0" err="1" smtClean="0"/>
              <a:t>podataka</a:t>
            </a:r>
            <a:r>
              <a:rPr lang="en-US" sz="2400" dirty="0" smtClean="0"/>
              <a:t> o </a:t>
            </a:r>
            <a:r>
              <a:rPr lang="en-US" sz="2400" dirty="0" err="1" smtClean="0"/>
              <a:t>vremenu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prostoru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podataka</a:t>
            </a:r>
            <a:r>
              <a:rPr lang="en-US" sz="2400" dirty="0" smtClean="0"/>
              <a:t> </a:t>
            </a:r>
            <a:r>
              <a:rPr lang="en-US" sz="2400" dirty="0" err="1" smtClean="0"/>
              <a:t>neophodnih</a:t>
            </a:r>
            <a:r>
              <a:rPr lang="en-US" sz="2400" dirty="0" smtClean="0"/>
              <a:t> </a:t>
            </a:r>
            <a:r>
              <a:rPr lang="en-US" sz="2400" dirty="0" err="1" smtClean="0"/>
              <a:t>crti</a:t>
            </a:r>
            <a:r>
              <a:rPr lang="en-US" sz="2400" dirty="0" smtClean="0"/>
              <a:t> </a:t>
            </a:r>
            <a:r>
              <a:rPr lang="en-US" sz="2400" dirty="0" err="1" smtClean="0"/>
              <a:t>zapovijedanja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donošenje</a:t>
            </a:r>
            <a:r>
              <a:rPr lang="en-US" sz="2400" dirty="0" smtClean="0"/>
              <a:t> </a:t>
            </a:r>
            <a:r>
              <a:rPr lang="en-US" sz="2400" dirty="0" err="1" smtClean="0"/>
              <a:t>odluka</a:t>
            </a:r>
            <a:r>
              <a:rPr lang="en-US" sz="2400" dirty="0" smtClean="0"/>
              <a:t>.</a:t>
            </a:r>
            <a:endParaRPr lang="hr-HR" sz="2400" dirty="0"/>
          </a:p>
        </p:txBody>
      </p:sp>
      <p:sp>
        <p:nvSpPr>
          <p:cNvPr id="4" name="Pravokutnik 3"/>
          <p:cNvSpPr/>
          <p:nvPr/>
        </p:nvSpPr>
        <p:spPr>
          <a:xfrm>
            <a:off x="953588" y="455326"/>
            <a:ext cx="48692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1. UVOD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6783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5421" y="-1"/>
            <a:ext cx="8534400" cy="44936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/>
              <a:t>2. </a:t>
            </a:r>
            <a:r>
              <a:rPr lang="en-US" sz="4400" dirty="0" err="1"/>
              <a:t>Planiranje</a:t>
            </a:r>
            <a:r>
              <a:rPr lang="en-US" sz="4400" dirty="0"/>
              <a:t> </a:t>
            </a:r>
            <a:r>
              <a:rPr lang="en-US" sz="4400" dirty="0" err="1"/>
              <a:t>agresije</a:t>
            </a:r>
            <a:r>
              <a:rPr lang="en-US" sz="4400" dirty="0"/>
              <a:t> </a:t>
            </a:r>
            <a:r>
              <a:rPr lang="en-US" sz="4400" dirty="0" err="1"/>
              <a:t>na</a:t>
            </a:r>
            <a:r>
              <a:rPr lang="en-US" sz="4400" dirty="0"/>
              <a:t> </a:t>
            </a:r>
            <a:r>
              <a:rPr lang="en-US" sz="4400" dirty="0" err="1"/>
              <a:t>Republiku</a:t>
            </a:r>
            <a:r>
              <a:rPr lang="en-US" sz="4400" dirty="0"/>
              <a:t> </a:t>
            </a:r>
            <a:r>
              <a:rPr lang="en-US" sz="4400" dirty="0" err="1"/>
              <a:t>Hrvatsku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45421" y="2246810"/>
            <a:ext cx="8534400" cy="43018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err="1" smtClean="0"/>
              <a:t>Planiranje</a:t>
            </a:r>
            <a:r>
              <a:rPr lang="en-US" sz="2400" dirty="0" smtClean="0"/>
              <a:t> </a:t>
            </a:r>
            <a:r>
              <a:rPr lang="en-US" sz="2400" dirty="0" err="1" smtClean="0"/>
              <a:t>uporabe</a:t>
            </a:r>
            <a:r>
              <a:rPr lang="en-US" sz="2400" dirty="0" smtClean="0"/>
              <a:t> </a:t>
            </a:r>
            <a:r>
              <a:rPr lang="en-US" sz="2400" dirty="0" err="1" smtClean="0"/>
              <a:t>snaga</a:t>
            </a:r>
            <a:r>
              <a:rPr lang="en-US" sz="2400" dirty="0" smtClean="0"/>
              <a:t> JNA, </a:t>
            </a:r>
            <a:r>
              <a:rPr lang="en-US" sz="2400" dirty="0" err="1" smtClean="0"/>
              <a:t>nositelji</a:t>
            </a:r>
            <a:r>
              <a:rPr lang="en-US" sz="2400" dirty="0" smtClean="0"/>
              <a:t> </a:t>
            </a:r>
            <a:r>
              <a:rPr lang="en-US" sz="2400" dirty="0" err="1" smtClean="0"/>
              <a:t>planiranja</a:t>
            </a:r>
            <a:r>
              <a:rPr lang="en-US" sz="2400" dirty="0" smtClean="0"/>
              <a:t> SSNO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Generalštab</a:t>
            </a:r>
            <a:r>
              <a:rPr lang="en-US" sz="2400" dirty="0" smtClean="0"/>
              <a:t> JNA,</a:t>
            </a:r>
          </a:p>
          <a:p>
            <a:pPr>
              <a:buFontTx/>
              <a:buChar char="-"/>
            </a:pPr>
            <a:r>
              <a:rPr lang="en-US" sz="2400" dirty="0" err="1" smtClean="0"/>
              <a:t>Planiranje</a:t>
            </a:r>
            <a:r>
              <a:rPr lang="en-US" sz="2400" dirty="0" smtClean="0"/>
              <a:t> </a:t>
            </a:r>
            <a:r>
              <a:rPr lang="en-US" sz="2400" dirty="0" err="1" smtClean="0"/>
              <a:t>uporabe</a:t>
            </a:r>
            <a:r>
              <a:rPr lang="en-US" sz="2400" dirty="0" smtClean="0"/>
              <a:t> </a:t>
            </a:r>
            <a:r>
              <a:rPr lang="en-US" sz="2400" dirty="0" err="1" smtClean="0"/>
              <a:t>dobrovoljačkih</a:t>
            </a:r>
            <a:r>
              <a:rPr lang="en-US" sz="2400" dirty="0" smtClean="0"/>
              <a:t> </a:t>
            </a:r>
            <a:r>
              <a:rPr lang="en-US" sz="2400" dirty="0" err="1" smtClean="0"/>
              <a:t>odreda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stranačkih</a:t>
            </a:r>
            <a:r>
              <a:rPr lang="en-US" sz="2400" dirty="0" smtClean="0"/>
              <a:t> “</a:t>
            </a:r>
            <a:r>
              <a:rPr lang="en-US" sz="2400" dirty="0" err="1" smtClean="0"/>
              <a:t>vojsci</a:t>
            </a:r>
            <a:r>
              <a:rPr lang="en-US" sz="2400" dirty="0" smtClean="0"/>
              <a:t>”, </a:t>
            </a:r>
            <a:r>
              <a:rPr lang="en-US" sz="2400" dirty="0" err="1" smtClean="0"/>
              <a:t>nositelji</a:t>
            </a:r>
            <a:r>
              <a:rPr lang="en-US" sz="2400" dirty="0" smtClean="0"/>
              <a:t> </a:t>
            </a:r>
            <a:r>
              <a:rPr lang="en-US" sz="2400" dirty="0" err="1" smtClean="0"/>
              <a:t>planiranja</a:t>
            </a:r>
            <a:r>
              <a:rPr lang="en-US" sz="2400" dirty="0" smtClean="0"/>
              <a:t> SDB </a:t>
            </a:r>
            <a:r>
              <a:rPr lang="en-US" sz="2400" dirty="0" err="1" smtClean="0"/>
              <a:t>Srbije</a:t>
            </a:r>
            <a:r>
              <a:rPr lang="en-US" sz="2400" dirty="0" smtClean="0"/>
              <a:t>,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savezne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institucije</a:t>
            </a:r>
            <a:r>
              <a:rPr lang="en-US" sz="2400" dirty="0" smtClean="0"/>
              <a:t> (SSIP, SSUP), </a:t>
            </a:r>
            <a:r>
              <a:rPr lang="en-US" sz="2400" dirty="0" err="1" smtClean="0"/>
              <a:t>političke</a:t>
            </a:r>
            <a:r>
              <a:rPr lang="en-US" sz="2400" dirty="0" smtClean="0"/>
              <a:t> </a:t>
            </a:r>
            <a:r>
              <a:rPr lang="en-US" sz="2400" dirty="0" err="1" smtClean="0"/>
              <a:t>stranke</a:t>
            </a:r>
            <a:r>
              <a:rPr lang="en-US" sz="2400" dirty="0" smtClean="0"/>
              <a:t> u </a:t>
            </a:r>
            <a:r>
              <a:rPr lang="en-US" sz="2400" dirty="0" err="1" smtClean="0"/>
              <a:t>Srbiji</a:t>
            </a:r>
            <a:r>
              <a:rPr lang="en-US" sz="2400" dirty="0" smtClean="0"/>
              <a:t>,</a:t>
            </a:r>
          </a:p>
          <a:p>
            <a:pPr>
              <a:buFontTx/>
              <a:buChar char="-"/>
            </a:pPr>
            <a:r>
              <a:rPr lang="en-US" sz="2400" dirty="0" err="1" smtClean="0"/>
              <a:t>Koordinacija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paravojnim</a:t>
            </a:r>
            <a:r>
              <a:rPr lang="en-US" sz="2400" dirty="0" smtClean="0"/>
              <a:t> </a:t>
            </a:r>
            <a:r>
              <a:rPr lang="en-US" sz="2400" dirty="0" err="1" smtClean="0"/>
              <a:t>snagama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terenu</a:t>
            </a:r>
            <a:r>
              <a:rPr lang="en-US" sz="2400" dirty="0" smtClean="0"/>
              <a:t> (SDB </a:t>
            </a:r>
            <a:r>
              <a:rPr lang="en-US" sz="2400" dirty="0" err="1" smtClean="0"/>
              <a:t>Srbije</a:t>
            </a:r>
            <a:r>
              <a:rPr lang="en-US" sz="2400" dirty="0" smtClean="0"/>
              <a:t>, </a:t>
            </a:r>
            <a:r>
              <a:rPr lang="en-US" sz="2400" dirty="0" err="1" smtClean="0"/>
              <a:t>organi</a:t>
            </a:r>
            <a:r>
              <a:rPr lang="en-US" sz="2400" dirty="0" smtClean="0"/>
              <a:t> “</a:t>
            </a:r>
            <a:r>
              <a:rPr lang="en-US" sz="2400" dirty="0" err="1" smtClean="0"/>
              <a:t>bezbednosti</a:t>
            </a:r>
            <a:r>
              <a:rPr lang="en-US" sz="2400" dirty="0" smtClean="0"/>
              <a:t>” JNA),</a:t>
            </a:r>
          </a:p>
          <a:p>
            <a:pPr>
              <a:buFontTx/>
              <a:buChar char="-"/>
            </a:pPr>
            <a:r>
              <a:rPr lang="en-US" sz="2400" dirty="0" err="1" smtClean="0"/>
              <a:t>Naoružavanje</a:t>
            </a:r>
            <a:r>
              <a:rPr lang="en-US" sz="2400" dirty="0" smtClean="0"/>
              <a:t> </a:t>
            </a:r>
            <a:r>
              <a:rPr lang="en-US" sz="2400" dirty="0" err="1" smtClean="0"/>
              <a:t>paravojnih</a:t>
            </a:r>
            <a:r>
              <a:rPr lang="en-US" sz="2400" dirty="0" smtClean="0"/>
              <a:t> </a:t>
            </a:r>
            <a:r>
              <a:rPr lang="en-US" sz="2400" dirty="0" err="1" smtClean="0"/>
              <a:t>sastava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teritoriju</a:t>
            </a:r>
            <a:r>
              <a:rPr lang="en-US" sz="2400" dirty="0" smtClean="0"/>
              <a:t> RH, </a:t>
            </a:r>
            <a:r>
              <a:rPr lang="en-US" sz="2400" dirty="0" err="1" smtClean="0"/>
              <a:t>nositelji</a:t>
            </a:r>
            <a:r>
              <a:rPr lang="en-US" sz="2400" dirty="0" smtClean="0"/>
              <a:t> </a:t>
            </a:r>
            <a:r>
              <a:rPr lang="en-US" sz="2400" dirty="0" err="1" smtClean="0"/>
              <a:t>postrojbe</a:t>
            </a:r>
            <a:r>
              <a:rPr lang="en-US" sz="2400" dirty="0" smtClean="0"/>
              <a:t> JNA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teritoriju</a:t>
            </a:r>
            <a:r>
              <a:rPr lang="en-US" sz="2400" dirty="0" smtClean="0"/>
              <a:t> RH</a:t>
            </a:r>
          </a:p>
        </p:txBody>
      </p:sp>
    </p:spTree>
    <p:extLst>
      <p:ext uri="{BB962C8B-B14F-4D97-AF65-F5344CB8AC3E}">
        <p14:creationId xmlns:p14="http://schemas.microsoft.com/office/powerpoint/2010/main" val="11166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2812" y="26862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FAZE UVOĐENJA SNAGA AGRESORA NA TERITORIJ RH (BARANJA I ISTOČNA SLAVONIJA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4393" y="2585258"/>
            <a:ext cx="11140643" cy="38238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dovođenje</a:t>
            </a:r>
            <a:r>
              <a:rPr lang="en-US" sz="2800" dirty="0" smtClean="0"/>
              <a:t> </a:t>
            </a:r>
            <a:r>
              <a:rPr lang="en-US" sz="2800" dirty="0" err="1" smtClean="0"/>
              <a:t>tzv</a:t>
            </a:r>
            <a:r>
              <a:rPr lang="en-US" sz="2800" dirty="0" smtClean="0"/>
              <a:t>. </a:t>
            </a:r>
            <a:r>
              <a:rPr lang="en-US" sz="2800" dirty="0" err="1" smtClean="0"/>
              <a:t>Dobrovoljačkih</a:t>
            </a:r>
            <a:r>
              <a:rPr lang="en-US" sz="2800" dirty="0" smtClean="0"/>
              <a:t> </a:t>
            </a:r>
            <a:r>
              <a:rPr lang="en-US" sz="2800" dirty="0" err="1" smtClean="0"/>
              <a:t>odreda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stranačkih</a:t>
            </a:r>
            <a:r>
              <a:rPr lang="en-US" sz="2800" dirty="0" smtClean="0"/>
              <a:t> “</a:t>
            </a:r>
            <a:r>
              <a:rPr lang="en-US" sz="2800" dirty="0" err="1" smtClean="0"/>
              <a:t>vojsci</a:t>
            </a:r>
            <a:r>
              <a:rPr lang="en-US" sz="2800" dirty="0" smtClean="0"/>
              <a:t>” s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područja</a:t>
            </a:r>
            <a:r>
              <a:rPr lang="en-US" sz="2800" dirty="0" smtClean="0"/>
              <a:t> </a:t>
            </a:r>
            <a:r>
              <a:rPr lang="en-US" sz="2800" dirty="0" err="1" smtClean="0"/>
              <a:t>Srbije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uvođenje</a:t>
            </a:r>
            <a:r>
              <a:rPr lang="en-US" sz="2800" dirty="0" smtClean="0"/>
              <a:t> </a:t>
            </a:r>
            <a:r>
              <a:rPr lang="en-US" sz="2800" dirty="0" err="1" smtClean="0"/>
              <a:t>snaga</a:t>
            </a:r>
            <a:r>
              <a:rPr lang="en-US" sz="2800" dirty="0" smtClean="0"/>
              <a:t> JNA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područje</a:t>
            </a:r>
            <a:r>
              <a:rPr lang="en-US" sz="2800" dirty="0" smtClean="0"/>
              <a:t> </a:t>
            </a:r>
            <a:r>
              <a:rPr lang="en-US" sz="2800" dirty="0" err="1" smtClean="0"/>
              <a:t>Baranje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Istočne</a:t>
            </a:r>
            <a:r>
              <a:rPr lang="en-US" sz="2800" dirty="0" smtClean="0"/>
              <a:t> </a:t>
            </a:r>
            <a:r>
              <a:rPr lang="en-US" sz="2800" dirty="0" err="1" smtClean="0"/>
              <a:t>Slavonije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5877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2812" y="0"/>
            <a:ext cx="8534400" cy="3304309"/>
          </a:xfrm>
        </p:spPr>
        <p:txBody>
          <a:bodyPr>
            <a:normAutofit/>
          </a:bodyPr>
          <a:lstStyle/>
          <a:p>
            <a:r>
              <a:rPr lang="en-US" dirty="0" smtClean="0"/>
              <a:t>4. SMJEROVI UVOĐENJA SNAGA AGRESORA NA PODRUČJE BARANJE I ISTOČNE SLAVONIJE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4212" y="2867891"/>
            <a:ext cx="8534400" cy="36783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Uvođenje</a:t>
            </a:r>
            <a:r>
              <a:rPr lang="hr-HR" sz="2800" dirty="0" smtClean="0"/>
              <a:t> </a:t>
            </a:r>
            <a:r>
              <a:rPr lang="en-US" sz="2800" dirty="0" smtClean="0"/>
              <a:t>36. </a:t>
            </a:r>
            <a:r>
              <a:rPr lang="en-US" sz="2800" dirty="0" err="1" smtClean="0"/>
              <a:t>okbr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sastava</a:t>
            </a:r>
            <a:r>
              <a:rPr lang="en-US" sz="2800" dirty="0" smtClean="0"/>
              <a:t> 12. </a:t>
            </a:r>
            <a:r>
              <a:rPr lang="en-US" sz="2800" dirty="0" err="1" smtClean="0"/>
              <a:t>Korpusa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</a:t>
            </a:r>
            <a:r>
              <a:rPr lang="en-US" sz="2800" dirty="0" smtClean="0"/>
              <a:t> </a:t>
            </a:r>
            <a:r>
              <a:rPr lang="en-US" sz="2800" dirty="0" err="1" smtClean="0"/>
              <a:t>Baranje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- </a:t>
            </a:r>
            <a:r>
              <a:rPr lang="en-US" sz="2800" dirty="0" err="1" smtClean="0"/>
              <a:t>Uvođenje</a:t>
            </a:r>
            <a:r>
              <a:rPr lang="en-US" sz="2800" dirty="0" smtClean="0"/>
              <a:t> </a:t>
            </a:r>
            <a:r>
              <a:rPr lang="en-US" sz="2800" dirty="0" err="1" smtClean="0"/>
              <a:t>glavnine</a:t>
            </a:r>
            <a:r>
              <a:rPr lang="en-US" sz="2800" dirty="0" smtClean="0"/>
              <a:t> 12. </a:t>
            </a:r>
            <a:r>
              <a:rPr lang="en-US" sz="2800" dirty="0" err="1" smtClean="0"/>
              <a:t>Korpusa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gardijske</a:t>
            </a:r>
            <a:r>
              <a:rPr lang="en-US" sz="2800" dirty="0" smtClean="0"/>
              <a:t> </a:t>
            </a:r>
            <a:r>
              <a:rPr lang="en-US" sz="2800" dirty="0" err="1" smtClean="0"/>
              <a:t>divizije</a:t>
            </a:r>
            <a:r>
              <a:rPr lang="en-US" sz="2800" dirty="0" smtClean="0"/>
              <a:t> s </a:t>
            </a:r>
            <a:r>
              <a:rPr lang="en-US" sz="2800" dirty="0" err="1" smtClean="0"/>
              <a:t>ojačanjima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područje</a:t>
            </a:r>
            <a:r>
              <a:rPr lang="en-US" sz="2800" dirty="0" smtClean="0"/>
              <a:t> </a:t>
            </a:r>
            <a:r>
              <a:rPr lang="en-US" sz="2800" dirty="0" err="1" smtClean="0"/>
              <a:t>Istočne</a:t>
            </a:r>
            <a:r>
              <a:rPr lang="en-US" sz="2800" dirty="0" smtClean="0"/>
              <a:t> </a:t>
            </a:r>
            <a:r>
              <a:rPr lang="en-US" sz="2800" dirty="0" err="1" smtClean="0"/>
              <a:t>Slavonije</a:t>
            </a:r>
            <a:r>
              <a:rPr lang="en-US" sz="2800" dirty="0" smtClean="0"/>
              <a:t>;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029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102105"/>
            <a:ext cx="7628709" cy="6627442"/>
          </a:xfrm>
        </p:spPr>
      </p:pic>
    </p:spTree>
    <p:extLst>
      <p:ext uri="{BB962C8B-B14F-4D97-AF65-F5344CB8AC3E}">
        <p14:creationId xmlns:p14="http://schemas.microsoft.com/office/powerpoint/2010/main" val="37601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0528" y="748146"/>
            <a:ext cx="8034048" cy="976746"/>
          </a:xfrm>
        </p:spPr>
        <p:txBody>
          <a:bodyPr/>
          <a:lstStyle/>
          <a:p>
            <a:r>
              <a:rPr lang="en-US" dirty="0" smtClean="0"/>
              <a:t>5. BITKA ZA VUKOVAR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8897" y="1993867"/>
            <a:ext cx="9948953" cy="398892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trajanje</a:t>
            </a:r>
            <a:r>
              <a:rPr lang="en-US" sz="3200" dirty="0" smtClean="0"/>
              <a:t> </a:t>
            </a:r>
            <a:r>
              <a:rPr lang="en-US" sz="3200" dirty="0" err="1" smtClean="0"/>
              <a:t>bitke</a:t>
            </a:r>
            <a:r>
              <a:rPr lang="en-US" sz="3200" dirty="0" smtClean="0"/>
              <a:t> </a:t>
            </a:r>
            <a:r>
              <a:rPr lang="en-US" sz="3200" dirty="0" err="1" smtClean="0"/>
              <a:t>približno</a:t>
            </a:r>
            <a:r>
              <a:rPr lang="en-US" sz="3200" dirty="0" smtClean="0"/>
              <a:t> 90 dana;</a:t>
            </a:r>
            <a:endParaRPr lang="hr-HR" sz="3200" dirty="0" smtClean="0"/>
          </a:p>
          <a:p>
            <a:r>
              <a:rPr lang="hr-HR" sz="3200" dirty="0" smtClean="0"/>
              <a:t>- uvođenje 63. padobranske brigade (NIŠ) i 72. specijalne brigade (Pančevo)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snage</a:t>
            </a:r>
            <a:r>
              <a:rPr lang="en-US" sz="3200" dirty="0" smtClean="0"/>
              <a:t> </a:t>
            </a:r>
            <a:r>
              <a:rPr lang="en-US" sz="3200" dirty="0" err="1" smtClean="0"/>
              <a:t>branitelja</a:t>
            </a:r>
            <a:r>
              <a:rPr lang="en-US" sz="3200" dirty="0" smtClean="0"/>
              <a:t> </a:t>
            </a:r>
            <a:r>
              <a:rPr lang="en-US" sz="3200" dirty="0" err="1" smtClean="0"/>
              <a:t>približno</a:t>
            </a:r>
            <a:r>
              <a:rPr lang="en-US" sz="3200" dirty="0" smtClean="0"/>
              <a:t> 1800 </a:t>
            </a:r>
            <a:r>
              <a:rPr lang="en-US" sz="3200" dirty="0" err="1" smtClean="0"/>
              <a:t>boraca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značaj</a:t>
            </a:r>
            <a:r>
              <a:rPr lang="en-US" sz="3200" dirty="0" smtClean="0"/>
              <a:t> </a:t>
            </a:r>
            <a:r>
              <a:rPr lang="en-US" sz="3200" dirty="0" err="1" smtClean="0"/>
              <a:t>bitke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Vukovar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obranu</a:t>
            </a:r>
            <a:r>
              <a:rPr lang="en-US" sz="3200" dirty="0" smtClean="0"/>
              <a:t> </a:t>
            </a:r>
            <a:r>
              <a:rPr lang="en-US" sz="3200" dirty="0" err="1" smtClean="0"/>
              <a:t>Istočne</a:t>
            </a:r>
            <a:r>
              <a:rPr lang="en-US" sz="3200" dirty="0" smtClean="0"/>
              <a:t> </a:t>
            </a:r>
            <a:r>
              <a:rPr lang="en-US" sz="3200" dirty="0" err="1" smtClean="0"/>
              <a:t>Slavonije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Republike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dirty="0" err="1" smtClean="0"/>
              <a:t>Hrvatske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0303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436</Words>
  <Application>Microsoft Office PowerPoint</Application>
  <PresentationFormat>Široki zaslon</PresentationFormat>
  <Paragraphs>63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SNAGE NEPRIJATELJA U ISTOČNOJ SLAVONIJI I BARANJI U DOMOVINSKOM RATU (kolovoz – prosinac 1991. godine)</vt:lpstr>
      <vt:lpstr>PowerPoint prezentacija</vt:lpstr>
      <vt:lpstr>                      SNAGE NEPRIJATELJA U ISTOČNOJ SLAVONIJI I BARANJI U DOMOVINSKOM RATU</vt:lpstr>
      <vt:lpstr>         </vt:lpstr>
      <vt:lpstr> 2. Planiranje agresije na Republiku Hrvatsku       </vt:lpstr>
      <vt:lpstr>3. FAZE UVOĐENJA SNAGA AGRESORA NA TERITORIJ RH (BARANJA I ISTOČNA SLAVONIJA)</vt:lpstr>
      <vt:lpstr>4. SMJEROVI UVOĐENJA SNAGA AGRESORA NA PODRUČJE BARANJE I ISTOČNE SLAVONIJE</vt:lpstr>
      <vt:lpstr>PowerPoint prezentacija</vt:lpstr>
      <vt:lpstr>5. BITKA ZA VUKOVAR</vt:lpstr>
      <vt:lpstr>6. PRODOR SNAGA NEPRIJATELJA PREMA VINKOVCIMA I OSIJEKU</vt:lpstr>
      <vt:lpstr>PowerPoint prezentacija</vt:lpstr>
      <vt:lpstr>PowerPoint prezentacija</vt:lpstr>
      <vt:lpstr>7. NAPADNA DJELOVANJA SNAGA HV NA PROSTORU ZAPADNE SLAVONIJE</vt:lpstr>
      <vt:lpstr>8. ZAKLJUČAK</vt:lpstr>
      <vt:lpstr>            HVALA NA POZORNOSTI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 Antolašić</dc:creator>
  <cp:lastModifiedBy>Knjiga-1</cp:lastModifiedBy>
  <cp:revision>31</cp:revision>
  <dcterms:created xsi:type="dcterms:W3CDTF">2013-07-15T20:26:40Z</dcterms:created>
  <dcterms:modified xsi:type="dcterms:W3CDTF">2017-03-08T11:39:45Z</dcterms:modified>
</cp:coreProperties>
</file>